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8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7" r:id="rId29"/>
    <p:sldId id="288" r:id="rId30"/>
    <p:sldId id="289" r:id="rId31"/>
    <p:sldId id="290" r:id="rId32"/>
    <p:sldId id="285" r:id="rId3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23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0504D-4076-F241-8D7E-D22630A9B8A8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23B77-4044-5843-80D4-13CC36B32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4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B9D2391B-95BB-4F53-91A0-240F28081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="" xmlns:a16="http://schemas.microsoft.com/office/drawing/2014/main" id="{921D4D98-E24F-4272-B358-AA3B88E6A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8DA4257F-8723-45BA-A562-71384936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A0615531-1109-4355-B1A8-FF05FFB4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CDEA1A56-8762-4055-8B6E-941312DA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077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7BC4B352-A56F-453B-80C6-6F2AE1E3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="" xmlns:a16="http://schemas.microsoft.com/office/drawing/2014/main" id="{D49FDCDB-61EB-4106-A7D7-A3A489065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B2DB7268-3DD7-4F07-B712-8BB26573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FA306114-7A15-4B51-ABA0-9ED86AF4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3AD60357-15EA-4EF1-91F6-EABBE08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800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="" xmlns:a16="http://schemas.microsoft.com/office/drawing/2014/main" id="{EF46AC24-9D14-4488-AAB4-C455F075E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="" xmlns:a16="http://schemas.microsoft.com/office/drawing/2014/main" id="{B04A1B6A-2CC2-4ED0-988A-911C19832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693B56A4-9B69-469F-BD58-F013A1ED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314A9639-1E60-4358-951A-DFD4FC27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A9F4F1C6-F17F-4833-ACA3-77E1E587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37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0E4E7DF8-4F8D-4640-AC8C-805AB0C6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8F4137BA-AA14-4F02-B2C0-D1278D271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452745F9-C18E-489A-BA63-B55EB222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43D59A9C-7340-494E-96DB-86B530FA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30657451-C1E5-44CF-B40E-9589E5D3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5133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D5667FD0-916A-472D-93E0-1024F16C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DA7BEF87-16C8-44F6-92C6-408C89294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C45DA916-8E10-458B-B70F-A8B6E716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9C34714D-1678-42E7-9565-5756972D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E022A35A-86B4-4F4C-9097-7130E27D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920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879C46B1-7BE1-4CF7-9F33-8FCF5F06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D6672EA1-6CC3-4D2F-8D70-E6EA58ECB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B2174C8F-43BA-4559-B251-33AD2873A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05813E5A-2160-47E4-96D2-A2C5A4110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EDDCEEAA-CB87-4893-9A1E-97B49626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8167DA63-E4B8-45B6-B7D0-F1E33E53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949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05298141-EDCC-4349-99C3-8094A03A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79BDD399-2863-445D-9FE7-FE6E037A7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5FCFBF8C-7B90-45D5-8CAA-0EFC8AFB8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E7529E0C-9E23-4852-8700-FB0459ED9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="" xmlns:a16="http://schemas.microsoft.com/office/drawing/2014/main" id="{300CE540-115D-412A-A4C5-5750645C3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="" xmlns:a16="http://schemas.microsoft.com/office/drawing/2014/main" id="{7BE99DCD-4021-43A7-BC30-915A7C5E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="" xmlns:a16="http://schemas.microsoft.com/office/drawing/2014/main" id="{626935DC-05F0-464C-8A8E-B74D74E2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="" xmlns:a16="http://schemas.microsoft.com/office/drawing/2014/main" id="{9EF437B1-37E8-4F26-A48F-E9443EA5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7235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75A8E227-6AFB-422C-A5E8-002EA3489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="" xmlns:a16="http://schemas.microsoft.com/office/drawing/2014/main" id="{EE939813-0680-450F-AD23-AA38EDEB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="" xmlns:a16="http://schemas.microsoft.com/office/drawing/2014/main" id="{ECBE9F66-7017-475B-A206-D58F9E27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="" xmlns:a16="http://schemas.microsoft.com/office/drawing/2014/main" id="{AAB8F14C-AB16-4DC6-9DAC-973AC5D5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164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="" xmlns:a16="http://schemas.microsoft.com/office/drawing/2014/main" id="{C3EF0650-E2FD-4436-94F6-FC07D9C7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="" xmlns:a16="http://schemas.microsoft.com/office/drawing/2014/main" id="{8EF35138-E2DD-4D17-B427-D6582540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="" xmlns:a16="http://schemas.microsoft.com/office/drawing/2014/main" id="{97A08108-F92C-4048-B4E1-95705E01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460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F64E2BF-DA7F-4F9A-A98B-9C91C4B9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066730CA-CDC5-4D24-A55E-6348BBA75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EDAB997F-2A84-499B-A6F6-DB910502D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D0CCB961-8ACE-4032-A2C0-282AE7EE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6B84EA52-C22F-439F-A156-7922D6F4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2FB00C41-4D8A-4060-96A3-6A30F0D4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537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5CE2B519-6B3B-4885-A5D3-98B7A2A1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="" xmlns:a16="http://schemas.microsoft.com/office/drawing/2014/main" id="{3EAF1E50-56BC-4C5A-893A-5B1468ED39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825191C4-7D8D-4DB2-B32A-A13D263BD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E09408D0-8F42-4FB0-BAD3-43C90859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ED5C7A56-4790-4730-BDFC-4FFF0198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B687294A-1792-4B80-964C-78F050A0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4704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="" xmlns:a16="http://schemas.microsoft.com/office/drawing/2014/main" id="{1D5F1F26-CF50-414A-BEC8-B8D9AB02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F0595722-88DA-4E94-B61B-D0ABBBB8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16D8248E-0514-4087-907E-D9DBAEB77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D4BFE-D3FD-4F05-B5E1-28C75D9D70AA}" type="datetimeFigureOut">
              <a:rPr lang="lv-LV" smtClean="0"/>
              <a:t>13.12.18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583C36E1-B9DC-40D5-BEE8-5978C97CF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4A537165-6D60-46EE-AA4B-4FE0FD8F6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A0112-7593-42A0-AC3D-89AAFAD6AB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329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49E306EF-8AA1-48DF-B153-B996943FE2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b="1" dirty="0"/>
              <a:t>Esi arhitekts!</a:t>
            </a:r>
            <a:endParaRPr lang="lv-LV" b="1" dirty="0">
              <a:latin typeface="Arial Black" panose="020B0A04020102020204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="" xmlns:a16="http://schemas.microsoft.com/office/drawing/2014/main" id="{76C923FC-111B-4FE6-8B51-C1BAB83F4DA0}"/>
              </a:ext>
            </a:extLst>
          </p:cNvPr>
          <p:cNvGrpSpPr/>
          <p:nvPr/>
        </p:nvGrpSpPr>
        <p:grpSpPr>
          <a:xfrm>
            <a:off x="3576482" y="5930268"/>
            <a:ext cx="5039036" cy="735323"/>
            <a:chOff x="61541" y="0"/>
            <a:chExt cx="2584814" cy="377190"/>
          </a:xfrm>
        </p:grpSpPr>
        <p:pic>
          <p:nvPicPr>
            <p:cNvPr id="5" name="Attēls 4">
              <a:extLst>
                <a:ext uri="{FF2B5EF4-FFF2-40B4-BE49-F238E27FC236}">
                  <a16:creationId xmlns="" xmlns:a16="http://schemas.microsoft.com/office/drawing/2014/main" id="{9F73BC90-4D6E-47D3-88CF-D0A8C6AB3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4" t="13487" r="10065" b="18113"/>
            <a:stretch/>
          </p:blipFill>
          <p:spPr bwMode="auto">
            <a:xfrm>
              <a:off x="1571300" y="62865"/>
              <a:ext cx="1075055" cy="2228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Attēls 5">
              <a:extLst>
                <a:ext uri="{FF2B5EF4-FFF2-40B4-BE49-F238E27FC236}">
                  <a16:creationId xmlns="" xmlns:a16="http://schemas.microsoft.com/office/drawing/2014/main" id="{7C468967-7D3E-4EF4-AEB1-1598C944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75" y="0"/>
              <a:ext cx="600710" cy="377190"/>
            </a:xfrm>
            <a:prstGeom prst="rect">
              <a:avLst/>
            </a:prstGeom>
          </p:spPr>
        </p:pic>
        <p:pic>
          <p:nvPicPr>
            <p:cNvPr id="7" name="Attēls 6">
              <a:extLst>
                <a:ext uri="{FF2B5EF4-FFF2-40B4-BE49-F238E27FC236}">
                  <a16:creationId xmlns="" xmlns:a16="http://schemas.microsoft.com/office/drawing/2014/main" id="{04A81B91-602A-43E7-B0EB-E629F3713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1" y="57150"/>
              <a:ext cx="857250" cy="2578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946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Šodien</a:t>
            </a:r>
            <a:r>
              <a:rPr lang="en-US" dirty="0" smtClean="0"/>
              <a:t> </a:t>
            </a:r>
            <a:r>
              <a:rPr lang="en-US" dirty="0" err="1" smtClean="0"/>
              <a:t>nodarbībā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Mācēšu</a:t>
            </a:r>
            <a:r>
              <a:rPr lang="en-US" dirty="0" smtClean="0"/>
              <a:t> </a:t>
            </a:r>
            <a:r>
              <a:rPr lang="en-US" dirty="0" err="1" smtClean="0"/>
              <a:t>attēlot</a:t>
            </a:r>
            <a:r>
              <a:rPr lang="en-US" dirty="0" smtClean="0"/>
              <a:t> </a:t>
            </a:r>
            <a:r>
              <a:rPr lang="en-US" dirty="0" err="1" smtClean="0"/>
              <a:t>figūras</a:t>
            </a:r>
            <a:r>
              <a:rPr lang="en-US" dirty="0" smtClean="0"/>
              <a:t> </a:t>
            </a:r>
            <a:r>
              <a:rPr lang="en-US" dirty="0" err="1" smtClean="0"/>
              <a:t>kā</a:t>
            </a:r>
            <a:r>
              <a:rPr lang="en-US" dirty="0" smtClean="0"/>
              <a:t> </a:t>
            </a:r>
            <a:r>
              <a:rPr lang="en-US" dirty="0" err="1" smtClean="0"/>
              <a:t>arhitekts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Mācēšu</a:t>
            </a:r>
            <a:r>
              <a:rPr lang="en-US" dirty="0" smtClean="0"/>
              <a:t> pats </a:t>
            </a:r>
            <a:r>
              <a:rPr lang="en-US" dirty="0" err="1" smtClean="0"/>
              <a:t>veidot</a:t>
            </a:r>
            <a:r>
              <a:rPr lang="en-US" dirty="0" smtClean="0"/>
              <a:t> </a:t>
            </a:r>
            <a:r>
              <a:rPr lang="en-US" dirty="0" err="1" smtClean="0"/>
              <a:t>figūras</a:t>
            </a:r>
            <a:endParaRPr lang="en-US" dirty="0"/>
          </a:p>
        </p:txBody>
      </p:sp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9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Virskats, priekšskats un sānskats</a:t>
            </a:r>
            <a:endParaRPr lang="en-US" dirty="0"/>
          </a:p>
        </p:txBody>
      </p:sp>
      <p:pic>
        <p:nvPicPr>
          <p:cNvPr id="17410" name="Picture 2" descr="image00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20237" b="21164"/>
          <a:stretch/>
        </p:blipFill>
        <p:spPr bwMode="auto">
          <a:xfrm>
            <a:off x="1438276" y="2043113"/>
            <a:ext cx="8534400" cy="27717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00500" y="2347913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Virsskats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72075" y="4029075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Priekšskats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8731" y="4014787"/>
            <a:ext cx="116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Sānskats</a:t>
            </a:r>
            <a:endParaRPr lang="en-US" dirty="0"/>
          </a:p>
        </p:txBody>
      </p:sp>
      <p:pic>
        <p:nvPicPr>
          <p:cNvPr id="7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Pielietojums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27" y="1027906"/>
            <a:ext cx="4641623" cy="5189776"/>
          </a:xfrm>
          <a:prstGeom prst="rect">
            <a:avLst/>
          </a:prstGeom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Pielietojums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674" y="0"/>
            <a:ext cx="4850928" cy="6858000"/>
          </a:xfrm>
          <a:prstGeom prst="rect">
            <a:avLst/>
          </a:prstGeom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2. uzdevums. Izveido figūru!</a:t>
            </a:r>
            <a:endParaRPr lang="en-US" dirty="0"/>
          </a:p>
        </p:txBody>
      </p:sp>
      <p:pic>
        <p:nvPicPr>
          <p:cNvPr id="41986" name="Picture 2" descr="http://www.utdanacenter.org/mathtoolkit/images/activities/7-8a_models.gif"/>
          <p:cNvPicPr>
            <a:picLocks noChangeAspect="1" noChangeArrowheads="1"/>
          </p:cNvPicPr>
          <p:nvPr/>
        </p:nvPicPr>
        <p:blipFill rotWithShape="1">
          <a:blip r:embed="rId2"/>
          <a:srcRect b="19697"/>
          <a:stretch/>
        </p:blipFill>
        <p:spPr bwMode="auto">
          <a:xfrm>
            <a:off x="2590801" y="2209800"/>
            <a:ext cx="6880601" cy="2019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28975" y="4229100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Virsskats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5307" y="4242316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Priekšskats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33657" y="4242316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Labais</a:t>
            </a:r>
            <a:r>
              <a:rPr lang="en-US" dirty="0" smtClean="0"/>
              <a:t> </a:t>
            </a:r>
            <a:r>
              <a:rPr lang="en-US" dirty="0" err="1" smtClean="0"/>
              <a:t>sānskats</a:t>
            </a:r>
            <a:endParaRPr lang="en-US" dirty="0"/>
          </a:p>
        </p:txBody>
      </p:sp>
      <p:pic>
        <p:nvPicPr>
          <p:cNvPr id="7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3. uzdevums. Izveido figūru!</a:t>
            </a:r>
            <a:endParaRPr lang="en-US" dirty="0"/>
          </a:p>
        </p:txBody>
      </p:sp>
      <p:pic>
        <p:nvPicPr>
          <p:cNvPr id="32770" name="Picture 2" descr="http://cribbd.com/data/911352832057.6959_2f3c9e8a7fd53e3e5fcaf00dcda3cce4_500x306.jpg"/>
          <p:cNvPicPr>
            <a:picLocks noChangeAspect="1" noChangeArrowheads="1"/>
          </p:cNvPicPr>
          <p:nvPr/>
        </p:nvPicPr>
        <p:blipFill>
          <a:blip r:embed="rId2"/>
          <a:srcRect l="79630"/>
          <a:stretch>
            <a:fillRect/>
          </a:stretch>
        </p:blipFill>
        <p:spPr bwMode="auto">
          <a:xfrm>
            <a:off x="5105400" y="1327666"/>
            <a:ext cx="1676400" cy="50365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24638" y="376533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Priekšskats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4638" y="496271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Sānskats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4638" y="22714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Virskats</a:t>
            </a:r>
            <a:endParaRPr lang="en-US" dirty="0"/>
          </a:p>
        </p:txBody>
      </p:sp>
      <p:pic>
        <p:nvPicPr>
          <p:cNvPr id="8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2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4. uzdevums. Izveido figūru!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5842" name="Picture 2" descr="http://ef.engr.utk.edu/ef105-2014-08/PSVT/Workshop1/pix/OrthoI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447801"/>
            <a:ext cx="4800600" cy="477021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186488" y="1600199"/>
            <a:ext cx="28194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0" y="405026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Priekšskats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05026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Sānskats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905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/>
              <a:t>Virsskats</a:t>
            </a:r>
            <a:endParaRPr lang="en-US" dirty="0"/>
          </a:p>
        </p:txBody>
      </p:sp>
      <p:pic>
        <p:nvPicPr>
          <p:cNvPr id="9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Salīdzini!</a:t>
            </a:r>
            <a:endParaRPr lang="en-US" dirty="0"/>
          </a:p>
        </p:txBody>
      </p:sp>
      <p:pic>
        <p:nvPicPr>
          <p:cNvPr id="38914" name="Picture 2" descr="http://ef.engr.utk.edu/ef105-2014-08/PSVT/Workshop1/pix/OrthoI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76400"/>
            <a:ext cx="4572000" cy="4543064"/>
          </a:xfrm>
          <a:prstGeom prst="rect">
            <a:avLst/>
          </a:prstGeom>
          <a:noFill/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5. uzdevums. Uzzīmē skatus!</a:t>
            </a:r>
            <a:endParaRPr lang="en-US" dirty="0"/>
          </a:p>
        </p:txBody>
      </p:sp>
      <p:pic>
        <p:nvPicPr>
          <p:cNvPr id="39938" name="Picture 2" descr="http://image.tutorvista.com/Qimages/QD/35202.gif"/>
          <p:cNvPicPr>
            <a:picLocks noChangeAspect="1" noChangeArrowheads="1"/>
          </p:cNvPicPr>
          <p:nvPr/>
        </p:nvPicPr>
        <p:blipFill>
          <a:blip r:embed="rId2"/>
          <a:srcRect r="-5263" b="65128"/>
          <a:stretch>
            <a:fillRect/>
          </a:stretch>
        </p:blipFill>
        <p:spPr bwMode="auto">
          <a:xfrm>
            <a:off x="1703294" y="1752600"/>
            <a:ext cx="8964706" cy="3048000"/>
          </a:xfrm>
          <a:prstGeom prst="rect">
            <a:avLst/>
          </a:prstGeom>
          <a:noFill/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6. uzdevums. Uzzīmē šīs figūras sānskatu, virsskatu un priekšskatu!</a:t>
            </a:r>
            <a:endParaRPr lang="en-US" dirty="0"/>
          </a:p>
        </p:txBody>
      </p:sp>
      <p:pic>
        <p:nvPicPr>
          <p:cNvPr id="31746" name="Picture 2" descr="http://www.oldschool.com.sg/modpub/7357306214f73227f3e8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828800"/>
            <a:ext cx="5299360" cy="3886200"/>
          </a:xfrm>
          <a:prstGeom prst="rect">
            <a:avLst/>
          </a:prstGeom>
          <a:noFill/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Kādas figūras jūs variet nosaukt?</a:t>
            </a:r>
            <a:endParaRPr lang="en-US" dirty="0"/>
          </a:p>
        </p:txBody>
      </p:sp>
      <p:sp>
        <p:nvSpPr>
          <p:cNvPr id="10242" name="AutoShape 2" descr="Attēlu rezultāti vaicājumam “nets of a cube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Attēlu rezultāti vaicājumam “nets of a cube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AutoShape 6" descr="Attēlu rezultāti vaicājumam “nets of a cube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</a:t>
            </a:r>
            <a:r>
              <a:rPr lang="en-US" dirty="0" err="1" smtClean="0"/>
              <a:t>uzdevums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Izveido</a:t>
            </a:r>
            <a:r>
              <a:rPr lang="en-US" dirty="0" smtClean="0"/>
              <a:t> </a:t>
            </a:r>
            <a:r>
              <a:rPr lang="en-US" dirty="0" err="1" smtClean="0"/>
              <a:t>figūru</a:t>
            </a:r>
            <a:r>
              <a:rPr lang="en-US" dirty="0" smtClean="0"/>
              <a:t> </a:t>
            </a:r>
            <a:r>
              <a:rPr lang="en-US" dirty="0" err="1" smtClean="0"/>
              <a:t>grupā</a:t>
            </a:r>
            <a:r>
              <a:rPr lang="en-US" dirty="0" smtClean="0"/>
              <a:t>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Aizpildi</a:t>
            </a:r>
            <a:r>
              <a:rPr lang="en-US" dirty="0" smtClean="0"/>
              <a:t> </a:t>
            </a:r>
            <a:r>
              <a:rPr lang="en-US" dirty="0" err="1" smtClean="0"/>
              <a:t>tabulu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59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1</a:t>
            </a:r>
            <a:r>
              <a:rPr lang="lv-LV" dirty="0" smtClean="0"/>
              <a:t>. uzdevums. Uzzīmē skatus!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 descr="http://www.engineeringessentials.com/ege/ortho/3d_ortho.jpg"/>
          <p:cNvPicPr>
            <a:picLocks noChangeAspect="1" noChangeArrowheads="1"/>
          </p:cNvPicPr>
          <p:nvPr/>
        </p:nvPicPr>
        <p:blipFill>
          <a:blip r:embed="rId2"/>
          <a:srcRect l="1074" t="2222" r="63488" b="26667"/>
          <a:stretch>
            <a:fillRect/>
          </a:stretch>
        </p:blipFill>
        <p:spPr bwMode="auto">
          <a:xfrm>
            <a:off x="3810000" y="1295401"/>
            <a:ext cx="4919662" cy="4770581"/>
          </a:xfrm>
          <a:prstGeom prst="rect">
            <a:avLst/>
          </a:prstGeom>
          <a:noFill/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Salīdzini!</a:t>
            </a:r>
            <a:endParaRPr lang="en-US" dirty="0"/>
          </a:p>
        </p:txBody>
      </p:sp>
      <p:pic>
        <p:nvPicPr>
          <p:cNvPr id="5" name="Picture 2" descr="http://www.engineeringessentials.com/ege/ortho/3d_ortho.jpg"/>
          <p:cNvPicPr>
            <a:picLocks noChangeAspect="1" noChangeArrowheads="1"/>
          </p:cNvPicPr>
          <p:nvPr/>
        </p:nvPicPr>
        <p:blipFill rotWithShape="1">
          <a:blip r:embed="rId2"/>
          <a:srcRect l="1074" t="9363" r="675" b="29279"/>
          <a:stretch/>
        </p:blipFill>
        <p:spPr bwMode="auto">
          <a:xfrm>
            <a:off x="2209800" y="2414588"/>
            <a:ext cx="8001000" cy="24145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72325" y="2045256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Virsskats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2301" y="4829175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Priekšskats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24914" y="4829175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Labais</a:t>
            </a:r>
            <a:r>
              <a:rPr lang="en-US" dirty="0" smtClean="0"/>
              <a:t> </a:t>
            </a:r>
            <a:r>
              <a:rPr lang="en-US" dirty="0" err="1" smtClean="0"/>
              <a:t>sānskats</a:t>
            </a:r>
            <a:endParaRPr lang="en-US" dirty="0"/>
          </a:p>
        </p:txBody>
      </p:sp>
      <p:pic>
        <p:nvPicPr>
          <p:cNvPr id="8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Mēģini</a:t>
            </a:r>
            <a:r>
              <a:rPr lang="en-US" dirty="0" smtClean="0"/>
              <a:t> </a:t>
            </a:r>
            <a:r>
              <a:rPr lang="en-US" dirty="0" err="1" smtClean="0"/>
              <a:t>izveidot</a:t>
            </a:r>
            <a:r>
              <a:rPr lang="en-US" dirty="0" smtClean="0"/>
              <a:t> </a:t>
            </a:r>
            <a:r>
              <a:rPr lang="en-US" dirty="0" err="1" smtClean="0"/>
              <a:t>šo</a:t>
            </a:r>
            <a:r>
              <a:rPr lang="en-US" dirty="0" smtClean="0"/>
              <a:t> </a:t>
            </a:r>
            <a:r>
              <a:rPr lang="en-US" dirty="0" err="1" smtClean="0"/>
              <a:t>figūru</a:t>
            </a:r>
            <a:r>
              <a:rPr lang="en-US" dirty="0" smtClean="0"/>
              <a:t> no </a:t>
            </a:r>
            <a:r>
              <a:rPr lang="en-US" dirty="0" err="1" smtClean="0"/>
              <a:t>plastilīna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2" descr="http://www3.ul.ie/~rynnet/orthographic_projection_fyp/images/cuttingoutshap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r="64583" b="57544"/>
          <a:stretch/>
        </p:blipFill>
        <p:spPr bwMode="auto">
          <a:xfrm>
            <a:off x="3886200" y="1828801"/>
            <a:ext cx="4419600" cy="39469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2743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Sānskats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72400" y="4419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Virsskats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2400" y="27143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Priekšskats</a:t>
            </a:r>
            <a:endParaRPr lang="en-US" dirty="0"/>
          </a:p>
        </p:txBody>
      </p:sp>
      <p:pic>
        <p:nvPicPr>
          <p:cNvPr id="7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2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 konstruēt telpisko figūru?</a:t>
            </a:r>
            <a:endParaRPr lang="en-US" dirty="0"/>
          </a:p>
        </p:txBody>
      </p:sp>
      <p:pic>
        <p:nvPicPr>
          <p:cNvPr id="29698" name="Picture 2" descr="http://www3.ul.ie/~rynnet/orthographic_projection_fyp/images/cuttingoutsha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676401"/>
            <a:ext cx="5715000" cy="4257675"/>
          </a:xfrm>
          <a:prstGeom prst="rect">
            <a:avLst/>
          </a:prstGeom>
          <a:noFill/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003"/>
          <p:cNvPicPr>
            <a:picLocks noChangeAspect="1" noChangeArrowheads="1"/>
          </p:cNvPicPr>
          <p:nvPr/>
        </p:nvPicPr>
        <p:blipFill rotWithShape="1">
          <a:blip r:embed="rId2"/>
          <a:srcRect t="14780" b="19207"/>
          <a:stretch/>
        </p:blipFill>
        <p:spPr bwMode="auto">
          <a:xfrm>
            <a:off x="1981200" y="1928813"/>
            <a:ext cx="8458200" cy="2828925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lv-LV" dirty="0" smtClean="0"/>
              <a:t>Sarežģītākas figūras piemērs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9214" y="2057400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Virsskats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81277" y="3363635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Sānskats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8152" y="3363635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Priekšskats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60234" y="3363635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Sānskats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9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8. uzdevums. Izgatavo šo figūru!</a:t>
            </a:r>
            <a:endParaRPr lang="en-US" dirty="0"/>
          </a:p>
        </p:txBody>
      </p:sp>
      <p:pic>
        <p:nvPicPr>
          <p:cNvPr id="21506" name="Picture 2" descr="image029"/>
          <p:cNvPicPr>
            <a:picLocks noChangeAspect="1" noChangeArrowheads="1"/>
          </p:cNvPicPr>
          <p:nvPr/>
        </p:nvPicPr>
        <p:blipFill rotWithShape="1">
          <a:blip r:embed="rId2"/>
          <a:srcRect t="12723" b="15243"/>
          <a:stretch/>
        </p:blipFill>
        <p:spPr bwMode="auto">
          <a:xfrm>
            <a:off x="2514600" y="2157412"/>
            <a:ext cx="7467600" cy="35861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60206" y="2157412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Virsskats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2243" y="4510087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Sānskats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84294" y="4510087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Priekšskats</a:t>
            </a:r>
            <a:endParaRPr lang="en-US" dirty="0"/>
          </a:p>
        </p:txBody>
      </p:sp>
      <p:pic>
        <p:nvPicPr>
          <p:cNvPr id="7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Vai esi gatavs redzēt atrisinājumu?</a:t>
            </a:r>
            <a:endParaRPr lang="en-US" dirty="0"/>
          </a:p>
        </p:txBody>
      </p:sp>
      <p:pic>
        <p:nvPicPr>
          <p:cNvPr id="22530" name="Picture 2" descr="image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447800"/>
            <a:ext cx="7391400" cy="4927600"/>
          </a:xfrm>
          <a:prstGeom prst="rect">
            <a:avLst/>
          </a:prstGeom>
          <a:noFill/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Kura </a:t>
            </a:r>
            <a:r>
              <a:rPr lang="en-US" dirty="0" err="1" smtClean="0"/>
              <a:t>figūra</a:t>
            </a:r>
            <a:r>
              <a:rPr lang="en-US" dirty="0" smtClean="0"/>
              <a:t> </a:t>
            </a:r>
            <a:r>
              <a:rPr lang="en-US" dirty="0" err="1" smtClean="0"/>
              <a:t>attēlota</a:t>
            </a:r>
            <a:r>
              <a:rPr lang="en-US" dirty="0" smtClean="0"/>
              <a:t> </a:t>
            </a:r>
            <a:r>
              <a:rPr lang="en-US" dirty="0" err="1" smtClean="0"/>
              <a:t>skatos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0" y="1421746"/>
            <a:ext cx="5308600" cy="173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5194" y="3161646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Virsskats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3193" y="3157634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Priekšskats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8770" y="3157634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Sānskats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6623" y="3526966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24622" y="4857079"/>
            <a:ext cx="42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99964" y="5001936"/>
            <a:ext cx="50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0062" y="3637221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78" y="3526966"/>
            <a:ext cx="1739994" cy="1739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3" y="4993912"/>
            <a:ext cx="1475387" cy="17399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30" y="4980077"/>
            <a:ext cx="1711431" cy="15488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98" y="3476513"/>
            <a:ext cx="1495112" cy="161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49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Kura </a:t>
            </a:r>
            <a:r>
              <a:rPr lang="en-US" dirty="0" err="1" smtClean="0"/>
              <a:t>figūra</a:t>
            </a:r>
            <a:r>
              <a:rPr lang="en-US" dirty="0" smtClean="0"/>
              <a:t> </a:t>
            </a:r>
            <a:r>
              <a:rPr lang="en-US" dirty="0" err="1" smtClean="0"/>
              <a:t>attēlota</a:t>
            </a:r>
            <a:r>
              <a:rPr lang="en-US" dirty="0" smtClean="0"/>
              <a:t> </a:t>
            </a:r>
            <a:r>
              <a:rPr lang="en-US" dirty="0" err="1" smtClean="0"/>
              <a:t>skatos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3580633" y="1421746"/>
            <a:ext cx="4756413" cy="1731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8381" y="3115686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Virsskats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69512" y="3107181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Priekšskats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68474" y="3107181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Sānskats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6623" y="3526966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24622" y="4857079"/>
            <a:ext cx="42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99964" y="5001936"/>
            <a:ext cx="50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0062" y="3637221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78" y="3592722"/>
            <a:ext cx="1739994" cy="1608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3" y="5146594"/>
            <a:ext cx="1475387" cy="14346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30" y="5098190"/>
            <a:ext cx="1711431" cy="1312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98" y="3701623"/>
            <a:ext cx="1495112" cy="116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 telpiskas figūras attēlot plaknē?</a:t>
            </a:r>
            <a:endParaRPr lang="en-US" dirty="0"/>
          </a:p>
        </p:txBody>
      </p:sp>
      <p:pic>
        <p:nvPicPr>
          <p:cNvPr id="3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97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Kura </a:t>
            </a:r>
            <a:r>
              <a:rPr lang="en-US" dirty="0" err="1" smtClean="0"/>
              <a:t>figūra</a:t>
            </a:r>
            <a:r>
              <a:rPr lang="en-US" dirty="0" smtClean="0"/>
              <a:t> </a:t>
            </a:r>
            <a:r>
              <a:rPr lang="en-US" dirty="0" err="1" smtClean="0"/>
              <a:t>attēlota</a:t>
            </a:r>
            <a:r>
              <a:rPr lang="en-US" dirty="0" smtClean="0"/>
              <a:t> </a:t>
            </a:r>
            <a:r>
              <a:rPr lang="en-US" dirty="0" err="1" smtClean="0"/>
              <a:t>skatos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60" y="1573657"/>
            <a:ext cx="1604703" cy="1587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5194" y="3161646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Virsskats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3193" y="3157634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Priekšskats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8770" y="3157634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Sānskats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6623" y="3526966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24622" y="4857079"/>
            <a:ext cx="42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99964" y="5001936"/>
            <a:ext cx="50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0062" y="3637221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78" y="3738691"/>
            <a:ext cx="1739994" cy="1316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3" y="5363862"/>
            <a:ext cx="1475387" cy="1000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30" y="5204108"/>
            <a:ext cx="1711431" cy="11007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98" y="3626292"/>
            <a:ext cx="1495112" cy="131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13" y="1710332"/>
            <a:ext cx="3606593" cy="1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2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Kura </a:t>
            </a:r>
            <a:r>
              <a:rPr lang="en-US" dirty="0" err="1" smtClean="0"/>
              <a:t>figūra</a:t>
            </a:r>
            <a:r>
              <a:rPr lang="en-US" dirty="0" smtClean="0"/>
              <a:t> </a:t>
            </a:r>
            <a:r>
              <a:rPr lang="en-US" dirty="0" err="1" smtClean="0"/>
              <a:t>attēlota</a:t>
            </a:r>
            <a:r>
              <a:rPr lang="en-US" dirty="0" smtClean="0"/>
              <a:t> </a:t>
            </a:r>
            <a:r>
              <a:rPr lang="en-US" dirty="0" err="1" smtClean="0"/>
              <a:t>skatos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0" y="1450991"/>
            <a:ext cx="5308600" cy="1681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5194" y="3161646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Virsskats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3193" y="3157634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Priekšskats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8770" y="3157634"/>
            <a:ext cx="127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Sānskats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6623" y="3526966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24622" y="4857079"/>
            <a:ext cx="42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99964" y="5001936"/>
            <a:ext cx="50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0062" y="3637221"/>
            <a:ext cx="31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53" y="3526966"/>
            <a:ext cx="1670044" cy="1739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3" y="5141118"/>
            <a:ext cx="1475387" cy="1445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80" y="4980077"/>
            <a:ext cx="1404731" cy="15488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98" y="3517510"/>
            <a:ext cx="1495112" cy="152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98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2438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lv-LV" sz="4400">
                <a:latin typeface="+mj-lt"/>
                <a:ea typeface="+mj-ea"/>
                <a:cs typeface="+mj-cs"/>
              </a:rPr>
              <a:t>Paldies par darbu!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 telpiskas figūras attēlot plaknē?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9700" y="1519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Var zīmēt izklājumu!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8275" y="189547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Kādas figūras izklājumi redzami?</a:t>
            </a:r>
            <a:endParaRPr lang="en-US" dirty="0"/>
          </a:p>
        </p:txBody>
      </p:sp>
      <p:sp>
        <p:nvSpPr>
          <p:cNvPr id="10242" name="AutoShape 2" descr="Attēlu rezultāti vaicājumam “nets of a cube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Attēlu rezultāti vaicājumam “nets of a cube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AutoShape 6" descr="Attēlu rezultāti vaicājumam “nets of a cube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 descr="http://mathworld.wolfram.com/images/eps-gif/CubeNets_95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275" y="2719388"/>
            <a:ext cx="4312340" cy="20812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286500" y="153769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Var fotografēt vai nozīmēt!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2271950"/>
            <a:ext cx="4253837" cy="2829983"/>
          </a:xfrm>
          <a:prstGeom prst="rect">
            <a:avLst/>
          </a:prstGeom>
        </p:spPr>
      </p:pic>
      <p:pic>
        <p:nvPicPr>
          <p:cNvPr id="11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Vai viegli iztēloties, kas šī par figūru?</a:t>
            </a:r>
            <a:endParaRPr lang="en-US" dirty="0"/>
          </a:p>
        </p:txBody>
      </p:sp>
      <p:pic>
        <p:nvPicPr>
          <p:cNvPr id="15362" name="Picture 2" descr="\\psf\Home\Desktop\Screen Shot 2015-10-09 at 21.50.29.png"/>
          <p:cNvPicPr>
            <a:picLocks noChangeAspect="1" noChangeArrowheads="1"/>
          </p:cNvPicPr>
          <p:nvPr/>
        </p:nvPicPr>
        <p:blipFill>
          <a:blip r:embed="rId2"/>
          <a:srcRect l="5000" t="16000" r="62500" b="18000"/>
          <a:stretch>
            <a:fillRect/>
          </a:stretch>
        </p:blipFill>
        <p:spPr bwMode="auto">
          <a:xfrm>
            <a:off x="4343400" y="1447800"/>
            <a:ext cx="3962400" cy="502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62400" y="5715000"/>
            <a:ext cx="1295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96200" y="1219200"/>
            <a:ext cx="1295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Vai vari iztēloties, kas šī par figūru?</a:t>
            </a:r>
            <a:endParaRPr lang="en-US" dirty="0"/>
          </a:p>
        </p:txBody>
      </p:sp>
      <p:pic>
        <p:nvPicPr>
          <p:cNvPr id="16386" name="Picture 2" descr="\\psf\Home\Desktop\Screen Shot 2015-10-09 at 21.59.11.png"/>
          <p:cNvPicPr>
            <a:picLocks noChangeAspect="1" noChangeArrowheads="1"/>
          </p:cNvPicPr>
          <p:nvPr/>
        </p:nvPicPr>
        <p:blipFill>
          <a:blip r:embed="rId2"/>
          <a:srcRect l="46250" t="22375" r="21250" b="34625"/>
          <a:stretch>
            <a:fillRect/>
          </a:stretch>
        </p:blipFill>
        <p:spPr bwMode="auto">
          <a:xfrm>
            <a:off x="4191000" y="2133600"/>
            <a:ext cx="3962400" cy="3276600"/>
          </a:xfrm>
          <a:prstGeom prst="rect">
            <a:avLst/>
          </a:prstGeom>
          <a:noFill/>
        </p:spPr>
      </p:pic>
      <p:pic>
        <p:nvPicPr>
          <p:cNvPr id="4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Vai vari iztēloties, kas šī par figūru?</a:t>
            </a:r>
            <a:endParaRPr lang="en-US" dirty="0"/>
          </a:p>
        </p:txBody>
      </p:sp>
      <p:pic>
        <p:nvPicPr>
          <p:cNvPr id="4" name="Picture 2" descr="\\psf\Home\Desktop\Screen Shot 2015-10-09 at 21.59.11.png"/>
          <p:cNvPicPr>
            <a:picLocks noChangeAspect="1" noChangeArrowheads="1"/>
          </p:cNvPicPr>
          <p:nvPr/>
        </p:nvPicPr>
        <p:blipFill>
          <a:blip r:embed="rId2"/>
          <a:srcRect l="25000" t="22375" r="21250" b="34625"/>
          <a:stretch>
            <a:fillRect/>
          </a:stretch>
        </p:blipFill>
        <p:spPr bwMode="auto">
          <a:xfrm>
            <a:off x="2667000" y="1981200"/>
            <a:ext cx="6553200" cy="3276600"/>
          </a:xfrm>
          <a:prstGeom prst="rect">
            <a:avLst/>
          </a:prstGeom>
          <a:noFill/>
        </p:spPr>
      </p:pic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celtnieki</a:t>
            </a:r>
            <a:r>
              <a:rPr lang="en-US" dirty="0" smtClean="0"/>
              <a:t> </a:t>
            </a:r>
            <a:r>
              <a:rPr lang="en-US" dirty="0" err="1" smtClean="0"/>
              <a:t>sapratīs</a:t>
            </a:r>
            <a:r>
              <a:rPr lang="en-US" dirty="0" smtClean="0"/>
              <a:t> </a:t>
            </a:r>
            <a:r>
              <a:rPr lang="en-US" dirty="0" err="1" smtClean="0"/>
              <a:t>kā</a:t>
            </a:r>
            <a:r>
              <a:rPr lang="en-US" dirty="0" smtClean="0"/>
              <a:t> </a:t>
            </a:r>
            <a:r>
              <a:rPr lang="en-US" dirty="0" err="1" smtClean="0"/>
              <a:t>jābūvē</a:t>
            </a:r>
            <a:r>
              <a:rPr lang="en-US" dirty="0" smtClean="0"/>
              <a:t> </a:t>
            </a:r>
            <a:r>
              <a:rPr lang="en-US" dirty="0" err="1" smtClean="0"/>
              <a:t>māja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725" y="1439321"/>
            <a:ext cx="7108141" cy="4737642"/>
          </a:xfrm>
          <a:prstGeom prst="rect">
            <a:avLst/>
          </a:prstGeom>
        </p:spPr>
      </p:pic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990600"/>
            <a:ext cx="9467850" cy="3424238"/>
          </a:xfrm>
        </p:spPr>
        <p:txBody>
          <a:bodyPr>
            <a:normAutofit/>
          </a:bodyPr>
          <a:lstStyle/>
          <a:p>
            <a:r>
              <a:rPr lang="lv-LV" dirty="0" smtClean="0"/>
              <a:t>Vai telpiskas figūras plaknē varētu attēlot citādi?</a:t>
            </a:r>
            <a:br>
              <a:rPr lang="lv-LV" dirty="0" smtClean="0"/>
            </a:br>
            <a:r>
              <a:rPr lang="lv-LV" dirty="0" smtClean="0"/>
              <a:t>Kas ir svarīgi attēlojot telpiskas figūras?</a:t>
            </a:r>
            <a:endParaRPr lang="en-US" dirty="0"/>
          </a:p>
        </p:txBody>
      </p:sp>
      <p:pic>
        <p:nvPicPr>
          <p:cNvPr id="3" name="Satura vietturis 4">
            <a:extLst>
              <a:ext uri="{FF2B5EF4-FFF2-40B4-BE49-F238E27FC236}">
                <a16:creationId xmlns="" xmlns:a16="http://schemas.microsoft.com/office/drawing/2014/main" id="{F055686F-F195-42A7-814A-7894D9C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0200"/>
            <a:ext cx="639081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268</Words>
  <Application>Microsoft Macintosh PowerPoint</Application>
  <PresentationFormat>Widescreen</PresentationFormat>
  <Paragraphs>93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 Black</vt:lpstr>
      <vt:lpstr>Calibri</vt:lpstr>
      <vt:lpstr>Calibri Light</vt:lpstr>
      <vt:lpstr>Arial</vt:lpstr>
      <vt:lpstr>Office dizains</vt:lpstr>
      <vt:lpstr>Esi arhitekts!</vt:lpstr>
      <vt:lpstr>Kādas figūras jūs variet nosaukt?</vt:lpstr>
      <vt:lpstr>Kā telpiskas figūras attēlot plaknē?</vt:lpstr>
      <vt:lpstr>Kā telpiskas figūras attēlot plaknē?</vt:lpstr>
      <vt:lpstr>Vai viegli iztēloties, kas šī par figūru?</vt:lpstr>
      <vt:lpstr>Vai vari iztēloties, kas šī par figūru?</vt:lpstr>
      <vt:lpstr>Vai vari iztēloties, kas šī par figūru?</vt:lpstr>
      <vt:lpstr>Vai celtnieki sapratīs kā jābūvē māja?</vt:lpstr>
      <vt:lpstr>Vai telpiskas figūras plaknē varētu attēlot citādi? Kas ir svarīgi attēlojot telpiskas figūras?</vt:lpstr>
      <vt:lpstr>Šodien nodarbībā:</vt:lpstr>
      <vt:lpstr>Virskats, priekšskats un sānskats</vt:lpstr>
      <vt:lpstr>Pielietojums</vt:lpstr>
      <vt:lpstr>Pielietojums</vt:lpstr>
      <vt:lpstr>2. uzdevums. Izveido figūru!</vt:lpstr>
      <vt:lpstr>3. uzdevums. Izveido figūru!</vt:lpstr>
      <vt:lpstr>4. uzdevums. Izveido figūru!</vt:lpstr>
      <vt:lpstr>Salīdzini!</vt:lpstr>
      <vt:lpstr>5. uzdevums. Uzzīmē skatus!</vt:lpstr>
      <vt:lpstr>6. uzdevums. Uzzīmē šīs figūras sānskatu, virsskatu un priekšskatu!</vt:lpstr>
      <vt:lpstr>7. uzdevums</vt:lpstr>
      <vt:lpstr>1. uzdevums. Uzzīmē skatus!</vt:lpstr>
      <vt:lpstr>Salīdzini!</vt:lpstr>
      <vt:lpstr>Mēģini izveidot šo figūru no plastilīna!</vt:lpstr>
      <vt:lpstr>Kā konstruēt telpisko figūru?</vt:lpstr>
      <vt:lpstr>Sarežģītākas figūras piemērs</vt:lpstr>
      <vt:lpstr>8. uzdevums. Izgatavo šo figūru!</vt:lpstr>
      <vt:lpstr>Vai esi gatavs redzēt atrisinājumu?</vt:lpstr>
      <vt:lpstr>Kura figūra attēlota skatos?</vt:lpstr>
      <vt:lpstr>Kura figūra attēlota skatos?</vt:lpstr>
      <vt:lpstr>Kura figūra attēlota skatos?</vt:lpstr>
      <vt:lpstr>Kura figūra attēlota skatos?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VIRSRAKSTS</dc:title>
  <dc:creator>Miks Dzenis</dc:creator>
  <cp:lastModifiedBy>Marta Mikīte</cp:lastModifiedBy>
  <cp:revision>8</cp:revision>
  <dcterms:created xsi:type="dcterms:W3CDTF">2018-08-17T08:28:16Z</dcterms:created>
  <dcterms:modified xsi:type="dcterms:W3CDTF">2018-12-13T10:29:47Z</dcterms:modified>
</cp:coreProperties>
</file>